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8D8D-A645-4F4B-A617-E9AF7DC0C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BC51B-D94C-4E94-A180-6DFAA55CF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69E2B-BE58-4F76-A312-ADCD62E4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C62C0-2CF3-43CD-90C6-78BCF9D3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ADCE-0D33-40E3-B42E-6BD1A14E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6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AC7CB-53E4-4D01-8F25-7D6E4CC0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C1C87-8837-48B3-98FE-E5FA7A721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FFE03-2777-454E-98C9-C83D7A62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86958-28BC-4207-B197-8E51C379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D5032-AC53-4125-880A-313B0C54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2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21269-5581-4C47-8C3C-3316F92210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FB5D5-B7CB-4792-BE93-8BDAD0E66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CABFD-73F0-4973-9395-AD9E81FA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56F86-7A72-4B0B-B007-7D22ECDD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3A734-0768-4B58-8743-FC9BEBE0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3DE6-1678-4227-A66D-2FE50079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80C48-0B37-4816-AA08-86D414B17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2B1A7-5CC1-4290-B45A-B3ECDDA08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562F6-F667-41BC-8B86-5B1044BC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AA06C-D4F9-424F-A50F-07FE6AEF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97DD-8693-4D52-AEF4-443FE345B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B33F8-7F10-495B-BE04-3733AA632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14044-719A-4699-AF6E-5192EF40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3792-1141-4DDB-A3C6-2B8B9F85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8D64E-3847-4174-8043-208D9504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C07B2-544D-4DA1-B443-650A1FC8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4486-ACF7-4EE8-A13A-22C4DDBA6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F5495-8A28-42F7-8A0C-AA51C6069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B0CE0-8401-4EF7-B68D-F901A2B6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8C36D-4DAC-4E2F-A79E-692E2DE3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4F13E-A799-4CB3-9F71-9EFB3CFC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9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D927-DD93-44A1-98FE-B62A80D4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D2D92-0835-46F0-9CBB-27A402530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C5278-17F4-4C68-BDD2-05714D43E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177335-67C7-442F-A183-94DBB16CA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BEF336-4847-482D-AED5-8CA0D99C8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AF0EBE-28FD-464F-A337-28CB7D42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C28C-F5D5-4058-BE93-27D91FE4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E75F7-6D3D-46DA-A0AC-945C771E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0E56-131B-4BF9-88BB-40EE5005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099C5-FAFC-411B-8975-67A8E232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D6E03-524B-4ADB-8EF8-6C4597E66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A56A9-0367-476C-95A0-C275E0E2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0747E-EBA8-44A6-AE43-B9A7F4BE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EC29C-2A63-4E01-822B-6A8516C9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7547C-45DB-498B-AD8D-4758AE1F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8585A-90FD-4EC3-BF6C-43400DC5F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7526-9603-4309-9D13-8D4D70D4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04C4B-B8C3-40E6-B3E3-C87C65BEE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ABEA2-6168-4D3A-BB36-78C4AA76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783AE-FCA8-424C-A87F-DD68278C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CD259-41BC-404F-9511-B3BDDB1E4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B5A4-4444-40DE-AAAB-44A7FDED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62E05-3436-4E16-A44C-53086CC48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BBFFF-D405-460F-B74A-EE8732006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97416-9E56-4050-A004-0467D4A50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496FB-DA46-4938-A115-6C8161F5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265A5-58C8-45D5-BD9F-6D03164C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C89182-89C8-46EC-9992-EEC5CC15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CD7D-AED9-474C-95A2-3A46B3F6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BF595-0F06-4F10-A5A8-156ED19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9337-6A80-4A75-BB57-DFFF08E9D82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13800-63CC-49A1-A964-EB5D36508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0896-F9FA-459F-8CB9-AEB98960E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C53-D26A-4C9C-B9DB-7C19655E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PKFtJ_ZqfMY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21C93-77C6-4AC0-964C-3B81320E7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422" y="914400"/>
            <a:ext cx="4332307" cy="2887579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The Transatlantic Slave Trade: </a:t>
            </a: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Slave Ships, Plantations, &amp; Escape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2A2D2-293E-4F6E-8074-902BD7EF3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Ms. Carey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Socials 9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lave plantations">
            <a:extLst>
              <a:ext uri="{FF2B5EF4-FFF2-40B4-BE49-F238E27FC236}">
                <a16:creationId xmlns:a16="http://schemas.microsoft.com/office/drawing/2014/main" id="{5AC2171B-B78E-498F-B5ED-29FE7A11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729" y="914400"/>
            <a:ext cx="7353156" cy="51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slave plantation conditions">
            <a:extLst>
              <a:ext uri="{FF2B5EF4-FFF2-40B4-BE49-F238E27FC236}">
                <a16:creationId xmlns:a16="http://schemas.microsoft.com/office/drawing/2014/main" id="{B8DEEA3F-B01B-4AAD-8762-D26F7888CC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 r="-1" b="24888"/>
          <a:stretch/>
        </p:blipFill>
        <p:spPr bwMode="auto">
          <a:xfrm>
            <a:off x="338328" y="338328"/>
            <a:ext cx="11548872" cy="61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52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9B024-71FC-4D46-8FDB-46EF088C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Brutal conditions</a:t>
            </a:r>
          </a:p>
        </p:txBody>
      </p:sp>
      <p:pic>
        <p:nvPicPr>
          <p:cNvPr id="11268" name="Picture 4" descr="Related image">
            <a:extLst>
              <a:ext uri="{FF2B5EF4-FFF2-40B4-BE49-F238E27FC236}">
                <a16:creationId xmlns:a16="http://schemas.microsoft.com/office/drawing/2014/main" id="{865A8E00-A783-4A8A-BA30-4422BC1880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850" y="307731"/>
            <a:ext cx="532229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slave plantation conditions">
            <a:extLst>
              <a:ext uri="{FF2B5EF4-FFF2-40B4-BE49-F238E27FC236}">
                <a16:creationId xmlns:a16="http://schemas.microsoft.com/office/drawing/2014/main" id="{B3EE11C1-AB09-4B49-B314-460055D36F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6043" y="333326"/>
            <a:ext cx="5455917" cy="394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22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197490-27E7-4179-8D59-A20B8275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ESCAPE! – The Underground Railroad</a:t>
            </a:r>
          </a:p>
        </p:txBody>
      </p:sp>
      <p:pic>
        <p:nvPicPr>
          <p:cNvPr id="12290" name="Picture 2" descr="Related image">
            <a:extLst>
              <a:ext uri="{FF2B5EF4-FFF2-40B4-BE49-F238E27FC236}">
                <a16:creationId xmlns:a16="http://schemas.microsoft.com/office/drawing/2014/main" id="{BEF300CF-E9AB-4A08-91E8-92CE19E8BC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2" b="9912"/>
          <a:stretch/>
        </p:blipFill>
        <p:spPr bwMode="auto">
          <a:xfrm>
            <a:off x="1124496" y="307731"/>
            <a:ext cx="384700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Image result for slave escape">
            <a:extLst>
              <a:ext uri="{FF2B5EF4-FFF2-40B4-BE49-F238E27FC236}">
                <a16:creationId xmlns:a16="http://schemas.microsoft.com/office/drawing/2014/main" id="{3430C1D7-7488-47C3-A0C5-84A933C17E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5297" y="307731"/>
            <a:ext cx="527740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83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A9173-75D2-4625-8F41-072103E9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Underground Railroad </a:t>
            </a:r>
          </a:p>
        </p:txBody>
      </p:sp>
      <p:pic>
        <p:nvPicPr>
          <p:cNvPr id="13314" name="Picture 2" descr="Image result for slave escape routes underground railroad">
            <a:extLst>
              <a:ext uri="{FF2B5EF4-FFF2-40B4-BE49-F238E27FC236}">
                <a16:creationId xmlns:a16="http://schemas.microsoft.com/office/drawing/2014/main" id="{20C62F92-DB45-4A8B-A13E-78F4EAABE3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2" b="-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underground railroad">
            <a:extLst>
              <a:ext uri="{FF2B5EF4-FFF2-40B4-BE49-F238E27FC236}">
                <a16:creationId xmlns:a16="http://schemas.microsoft.com/office/drawing/2014/main" id="{EE509887-0CD2-433A-86EE-B35B112C6B2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608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8" descr="Related image">
            <a:extLst>
              <a:ext uri="{FF2B5EF4-FFF2-40B4-BE49-F238E27FC236}">
                <a16:creationId xmlns:a16="http://schemas.microsoft.com/office/drawing/2014/main" id="{A7FEF2F1-F7DE-432B-960F-80965030B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r="19006" b="-3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59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44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5925B-35AD-4F14-8B7C-04507213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Conductors of the Underground Railroad:</a:t>
            </a:r>
          </a:p>
        </p:txBody>
      </p:sp>
      <p:pic>
        <p:nvPicPr>
          <p:cNvPr id="14338" name="Picture 2" descr="Image result for underground railroad conductors">
            <a:extLst>
              <a:ext uri="{FF2B5EF4-FFF2-40B4-BE49-F238E27FC236}">
                <a16:creationId xmlns:a16="http://schemas.microsoft.com/office/drawing/2014/main" id="{CF5FB267-BBD2-4D1D-97E4-11C0CC5EDF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79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4E2EC-E155-4561-AAED-F33F1CE73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638425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People who helped slaves escape and tried to help them get to Canada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“The North Star” for freedom were called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CONDUCTORS</a:t>
            </a:r>
          </a:p>
        </p:txBody>
      </p:sp>
    </p:spTree>
    <p:extLst>
      <p:ext uri="{BB962C8B-B14F-4D97-AF65-F5344CB8AC3E}">
        <p14:creationId xmlns:p14="http://schemas.microsoft.com/office/powerpoint/2010/main" val="299843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Image result for underground railroad conductor harriet tubman">
            <a:extLst>
              <a:ext uri="{FF2B5EF4-FFF2-40B4-BE49-F238E27FC236}">
                <a16:creationId xmlns:a16="http://schemas.microsoft.com/office/drawing/2014/main" id="{DA2539FD-342C-4783-A4E1-6F436B8E1B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418"/>
          <a:stretch/>
        </p:blipFill>
        <p:spPr bwMode="auto">
          <a:xfrm>
            <a:off x="4110127" y="10"/>
            <a:ext cx="8081873" cy="6857990"/>
          </a:xfrm>
          <a:custGeom>
            <a:avLst/>
            <a:gdLst>
              <a:gd name="connsiteX0" fmla="*/ 0 w 8081873"/>
              <a:gd name="connsiteY0" fmla="*/ 0 h 6858000"/>
              <a:gd name="connsiteX1" fmla="*/ 8081873 w 8081873"/>
              <a:gd name="connsiteY1" fmla="*/ 0 h 6858000"/>
              <a:gd name="connsiteX2" fmla="*/ 8081873 w 8081873"/>
              <a:gd name="connsiteY2" fmla="*/ 6858000 h 6858000"/>
              <a:gd name="connsiteX3" fmla="*/ 0 w 8081873"/>
              <a:gd name="connsiteY3" fmla="*/ 6858000 h 6858000"/>
              <a:gd name="connsiteX4" fmla="*/ 68897 w 8081873"/>
              <a:gd name="connsiteY4" fmla="*/ 6734633 h 6858000"/>
              <a:gd name="connsiteX5" fmla="*/ 848920 w 8081873"/>
              <a:gd name="connsiteY5" fmla="*/ 3429000 h 6858000"/>
              <a:gd name="connsiteX6" fmla="*/ 68897 w 8081873"/>
              <a:gd name="connsiteY6" fmla="*/ 1233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E9403-B8F0-45CD-8A53-09BA211F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u="sng" dirty="0">
                <a:solidFill>
                  <a:srgbClr val="0070C0"/>
                </a:solidFill>
              </a:rPr>
              <a:t>Harriet Tubman</a:t>
            </a:r>
            <a:br>
              <a:rPr lang="en-US" sz="4800" dirty="0"/>
            </a:br>
            <a:r>
              <a:rPr lang="en-US" sz="4000" b="1" dirty="0"/>
              <a:t>-19 trips across the border in Canada </a:t>
            </a:r>
            <a:br>
              <a:rPr lang="en-US" sz="4000" b="1" dirty="0"/>
            </a:br>
            <a:r>
              <a:rPr lang="en-US" sz="4000" b="1" dirty="0"/>
              <a:t>- saved over 300 slaves herself!</a:t>
            </a:r>
            <a:endParaRPr lang="en-US" sz="48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4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Image result for slave quilts">
            <a:extLst>
              <a:ext uri="{FF2B5EF4-FFF2-40B4-BE49-F238E27FC236}">
                <a16:creationId xmlns:a16="http://schemas.microsoft.com/office/drawing/2014/main" id="{E5CF01C5-F140-40ED-A187-3BDC0C75E4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1195" r="23151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B0977-569F-467C-A6EA-12573CA9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6" y="1122363"/>
            <a:ext cx="4839286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Slave Quilts- </a:t>
            </a:r>
            <a:br>
              <a:rPr lang="en-US" sz="4800" b="1" dirty="0"/>
            </a:br>
            <a:r>
              <a:rPr lang="en-US" sz="4800" dirty="0"/>
              <a:t>Code &amp; Directions to Canada!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104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35EEA-E7FF-4FD9-840E-3B2F502B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Codes in the Quilts: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Image result for slave quilts">
            <a:extLst>
              <a:ext uri="{FF2B5EF4-FFF2-40B4-BE49-F238E27FC236}">
                <a16:creationId xmlns:a16="http://schemas.microsoft.com/office/drawing/2014/main" id="{E826B341-A926-4485-B293-A0F7C2EE88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9336" y="562708"/>
            <a:ext cx="7340743" cy="565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4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Image result for slave quilts">
            <a:extLst>
              <a:ext uri="{FF2B5EF4-FFF2-40B4-BE49-F238E27FC236}">
                <a16:creationId xmlns:a16="http://schemas.microsoft.com/office/drawing/2014/main" id="{A33C61AB-AEE3-4B85-B069-DCB22FE8B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" b="2"/>
          <a:stretch/>
        </p:blipFill>
        <p:spPr bwMode="auto">
          <a:xfrm>
            <a:off x="338328" y="338328"/>
            <a:ext cx="11548872" cy="61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31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slave quilts">
            <a:extLst>
              <a:ext uri="{FF2B5EF4-FFF2-40B4-BE49-F238E27FC236}">
                <a16:creationId xmlns:a16="http://schemas.microsoft.com/office/drawing/2014/main" id="{084900D7-9F78-4FCA-B2C4-29EBD7B9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r="532" b="-2"/>
          <a:stretch/>
        </p:blipFill>
        <p:spPr bwMode="auto">
          <a:xfrm>
            <a:off x="198701" y="174775"/>
            <a:ext cx="4573824" cy="65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Image result for slave quilts">
            <a:extLst>
              <a:ext uri="{FF2B5EF4-FFF2-40B4-BE49-F238E27FC236}">
                <a16:creationId xmlns:a16="http://schemas.microsoft.com/office/drawing/2014/main" id="{51E3122E-745E-492B-A115-DF371A918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833"/>
          <a:stretch/>
        </p:blipFill>
        <p:spPr bwMode="auto">
          <a:xfrm>
            <a:off x="4772525" y="321732"/>
            <a:ext cx="7097742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0A60B-6D08-4A4B-86F7-BF5CE181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Slave Ships: 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Middle Passage </a:t>
            </a:r>
          </a:p>
        </p:txBody>
      </p:sp>
      <p:pic>
        <p:nvPicPr>
          <p:cNvPr id="2050" name="Picture 2" descr="Image result for middle passage slave trade">
            <a:extLst>
              <a:ext uri="{FF2B5EF4-FFF2-40B4-BE49-F238E27FC236}">
                <a16:creationId xmlns:a16="http://schemas.microsoft.com/office/drawing/2014/main" id="{66927FC2-FCCD-464D-88C5-360CAE829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r="6511" b="3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middle passage slave trade">
            <a:extLst>
              <a:ext uri="{FF2B5EF4-FFF2-40B4-BE49-F238E27FC236}">
                <a16:creationId xmlns:a16="http://schemas.microsoft.com/office/drawing/2014/main" id="{C5D4D478-FB73-4D17-AB65-D4F3AAE225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 r="2" b="1144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middle passage slave trade">
            <a:extLst>
              <a:ext uri="{FF2B5EF4-FFF2-40B4-BE49-F238E27FC236}">
                <a16:creationId xmlns:a16="http://schemas.microsoft.com/office/drawing/2014/main" id="{251566EF-E5C8-48E3-8CFB-A98A76D7D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2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6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21B478-3FB3-4708-9F62-38925C100F55}"/>
              </a:ext>
            </a:extLst>
          </p:cNvPr>
          <p:cNvSpPr/>
          <p:nvPr/>
        </p:nvSpPr>
        <p:spPr>
          <a:xfrm>
            <a:off x="1877460" y="5271100"/>
            <a:ext cx="8917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https://www.youtube.com/watch?v=PKFtJ_ZqfMY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651E2-291E-4082-ADF4-95E2114E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81" y="1002125"/>
            <a:ext cx="78009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middle passage slave trade">
            <a:extLst>
              <a:ext uri="{FF2B5EF4-FFF2-40B4-BE49-F238E27FC236}">
                <a16:creationId xmlns:a16="http://schemas.microsoft.com/office/drawing/2014/main" id="{5AC18A9C-CFEB-4B58-B4FB-90DAED8EC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" r="-1" b="-1"/>
          <a:stretch/>
        </p:blipFill>
        <p:spPr bwMode="auto">
          <a:xfrm>
            <a:off x="338328" y="338328"/>
            <a:ext cx="11548872" cy="61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38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F5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1A61B-4380-4A54-81EE-9708624B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If you were ‘lucky enough’ to survive the Middle Passage… the risks were still huge: </a:t>
            </a:r>
          </a:p>
        </p:txBody>
      </p:sp>
      <p:pic>
        <p:nvPicPr>
          <p:cNvPr id="4098" name="Picture 2" descr="Image result for underwater slave memorials">
            <a:extLst>
              <a:ext uri="{FF2B5EF4-FFF2-40B4-BE49-F238E27FC236}">
                <a16:creationId xmlns:a16="http://schemas.microsoft.com/office/drawing/2014/main" id="{308A131C-7C31-4FA4-B460-26E07B0152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8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FA9A-0746-4105-83C4-3FA1ADB83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1791" y="917725"/>
            <a:ext cx="3795953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Too many slaves survived? 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</a:rPr>
              <a:t>They would be chained to an anchor and drowned off shore in order to avoid extra cargo taxes…</a:t>
            </a:r>
          </a:p>
        </p:txBody>
      </p:sp>
    </p:spTree>
    <p:extLst>
      <p:ext uri="{BB962C8B-B14F-4D97-AF65-F5344CB8AC3E}">
        <p14:creationId xmlns:p14="http://schemas.microsoft.com/office/powerpoint/2010/main" val="97102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underwater slave memorials">
            <a:extLst>
              <a:ext uri="{FF2B5EF4-FFF2-40B4-BE49-F238E27FC236}">
                <a16:creationId xmlns:a16="http://schemas.microsoft.com/office/drawing/2014/main" id="{EB577D9D-C098-47B4-99C8-0E5851AB8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" b="2"/>
          <a:stretch/>
        </p:blipFill>
        <p:spPr bwMode="auto">
          <a:xfrm>
            <a:off x="338328" y="338328"/>
            <a:ext cx="11548872" cy="61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06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3482F-0F7B-4637-A27B-C83FA809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You survive and make it to shore: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A2EE-AC00-4F82-8BEE-0E8587DDB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022" y="5815698"/>
            <a:ext cx="1102037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are branded like an animal and sold at auction to a plantation owner who would then own you.</a:t>
            </a:r>
          </a:p>
        </p:txBody>
      </p:sp>
      <p:pic>
        <p:nvPicPr>
          <p:cNvPr id="6146" name="Picture 2" descr="Image result for slave auction and branding">
            <a:extLst>
              <a:ext uri="{FF2B5EF4-FFF2-40B4-BE49-F238E27FC236}">
                <a16:creationId xmlns:a16="http://schemas.microsoft.com/office/drawing/2014/main" id="{C6A79D49-84B6-434A-9803-C58E7223D4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022" y="307731"/>
            <a:ext cx="480195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lave auction and branding">
            <a:extLst>
              <a:ext uri="{FF2B5EF4-FFF2-40B4-BE49-F238E27FC236}">
                <a16:creationId xmlns:a16="http://schemas.microsoft.com/office/drawing/2014/main" id="{98C88A91-CA44-41F1-807C-048EB69F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910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3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Rectangle 7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slave auction and branding">
            <a:extLst>
              <a:ext uri="{FF2B5EF4-FFF2-40B4-BE49-F238E27FC236}">
                <a16:creationId xmlns:a16="http://schemas.microsoft.com/office/drawing/2014/main" id="{1EBEF9AD-D2BB-4A57-82D1-05818F328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2" r="-1" b="4797"/>
          <a:stretch/>
        </p:blipFill>
        <p:spPr bwMode="auto">
          <a:xfrm>
            <a:off x="338328" y="450166"/>
            <a:ext cx="11548872" cy="60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76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50CB-9E4D-4A8E-910A-7DC8E578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384313"/>
            <a:ext cx="5547001" cy="1306375"/>
          </a:xfrm>
        </p:spPr>
        <p:txBody>
          <a:bodyPr/>
          <a:lstStyle/>
          <a:p>
            <a:r>
              <a:rPr lang="en-US" b="1" dirty="0"/>
              <a:t>At the Plantation…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91F6B-4961-423F-9D88-C2DADE3E1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6383" y="1415912"/>
            <a:ext cx="5157787" cy="530501"/>
          </a:xfrm>
        </p:spPr>
        <p:txBody>
          <a:bodyPr/>
          <a:lstStyle/>
          <a:p>
            <a:r>
              <a:rPr lang="en-US" dirty="0"/>
              <a:t>Hard </a:t>
            </a:r>
            <a:r>
              <a:rPr lang="en-US" dirty="0" err="1"/>
              <a:t>Labour</a:t>
            </a:r>
            <a:r>
              <a:rPr lang="en-US" dirty="0"/>
              <a:t> in the fields</a:t>
            </a:r>
          </a:p>
        </p:txBody>
      </p:sp>
      <p:pic>
        <p:nvPicPr>
          <p:cNvPr id="8194" name="Picture 2" descr="Image result for slave plantations">
            <a:extLst>
              <a:ext uri="{FF2B5EF4-FFF2-40B4-BE49-F238E27FC236}">
                <a16:creationId xmlns:a16="http://schemas.microsoft.com/office/drawing/2014/main" id="{BE91AAD9-83EF-4408-A2FE-3E58C14E47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5" y="2100699"/>
            <a:ext cx="5936945" cy="36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lave plantations">
            <a:extLst>
              <a:ext uri="{FF2B5EF4-FFF2-40B4-BE49-F238E27FC236}">
                <a16:creationId xmlns:a16="http://schemas.microsoft.com/office/drawing/2014/main" id="{D4863B97-D4EB-4614-B2C0-51D272E54F4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89" y="3651701"/>
            <a:ext cx="5157785" cy="38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slave plantations">
            <a:extLst>
              <a:ext uri="{FF2B5EF4-FFF2-40B4-BE49-F238E27FC236}">
                <a16:creationId xmlns:a16="http://schemas.microsoft.com/office/drawing/2014/main" id="{EE3F9F12-524A-4FC6-A89E-62510DF5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32" y="112951"/>
            <a:ext cx="5031090" cy="34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9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slave plantation con">
            <a:extLst>
              <a:ext uri="{FF2B5EF4-FFF2-40B4-BE49-F238E27FC236}">
                <a16:creationId xmlns:a16="http://schemas.microsoft.com/office/drawing/2014/main" id="{B524EF1D-5693-4244-B78C-073ED766A1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E829E-A20E-4618-986E-956A2852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Conditions for Slaves: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3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149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Transatlantic Slave Trade:  Slave Ships, Plantations, &amp; Escape</vt:lpstr>
      <vt:lpstr>Slave Ships:  The Middle Passage </vt:lpstr>
      <vt:lpstr>PowerPoint Presentation</vt:lpstr>
      <vt:lpstr>If you were ‘lucky enough’ to survive the Middle Passage… the risks were still huge: </vt:lpstr>
      <vt:lpstr>PowerPoint Presentation</vt:lpstr>
      <vt:lpstr>You survive and make it to shore: </vt:lpstr>
      <vt:lpstr>PowerPoint Presentation</vt:lpstr>
      <vt:lpstr>At the Plantation…</vt:lpstr>
      <vt:lpstr>Conditions for Slaves: </vt:lpstr>
      <vt:lpstr>PowerPoint Presentation</vt:lpstr>
      <vt:lpstr>Brutal conditions</vt:lpstr>
      <vt:lpstr>ESCAPE! – The Underground Railroad</vt:lpstr>
      <vt:lpstr>The Underground Railroad </vt:lpstr>
      <vt:lpstr>Conductors of the Underground Railroad:</vt:lpstr>
      <vt:lpstr>Harriet Tubman -19 trips across the border in Canada  - saved over 300 slaves herself!</vt:lpstr>
      <vt:lpstr>Slave Quilts-  Code &amp; Directions to Canada!</vt:lpstr>
      <vt:lpstr>Codes in the Quilts: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Transatlantic Slave Trade:  Slave Ships, Plantations, &amp; Escape</dc:title>
  <dc:creator>Corine Carey</dc:creator>
  <cp:lastModifiedBy>Corine Carey</cp:lastModifiedBy>
  <cp:revision>2</cp:revision>
  <dcterms:created xsi:type="dcterms:W3CDTF">2019-12-09T19:17:19Z</dcterms:created>
  <dcterms:modified xsi:type="dcterms:W3CDTF">2019-12-09T19:43:47Z</dcterms:modified>
</cp:coreProperties>
</file>